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</p:sldMasterIdLst>
  <p:notesMasterIdLst>
    <p:notesMasterId r:id="rId17"/>
  </p:notesMasterIdLst>
  <p:handoutMasterIdLst>
    <p:handoutMasterId r:id="rId18"/>
  </p:handoutMasterIdLst>
  <p:sldIdLst>
    <p:sldId id="361" r:id="rId4"/>
    <p:sldId id="357" r:id="rId5"/>
    <p:sldId id="370" r:id="rId6"/>
    <p:sldId id="371" r:id="rId7"/>
    <p:sldId id="372" r:id="rId8"/>
    <p:sldId id="366" r:id="rId9"/>
    <p:sldId id="368" r:id="rId10"/>
    <p:sldId id="376" r:id="rId11"/>
    <p:sldId id="364" r:id="rId12"/>
    <p:sldId id="367" r:id="rId13"/>
    <p:sldId id="373" r:id="rId14"/>
    <p:sldId id="374" r:id="rId15"/>
    <p:sldId id="375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FFFF9F"/>
    <a:srgbClr val="000000"/>
    <a:srgbClr val="58585A"/>
    <a:srgbClr val="005DAA"/>
    <a:srgbClr val="FF7600"/>
    <a:srgbClr val="D91B5C"/>
    <a:srgbClr val="872175"/>
    <a:srgbClr val="009999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784" y="16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-6480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CC2E1D5-6037-4F23-B18C-D34DB083951C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263086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6882E24A-339C-4EB9-B2E8-4BD150AFE757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37477199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9A70C117-70CA-4180-A584-36041E2B62B3}" type="slidenum">
              <a:rPr lang="en-US" altLang="nb-NO"/>
              <a:pPr>
                <a:spcBef>
                  <a:spcPct val="0"/>
                </a:spcBef>
              </a:pPr>
              <a:t>1</a:t>
            </a:fld>
            <a:endParaRPr lang="en-US" altLang="nb-NO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7524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FA2E613-0ED1-447B-A3AD-07C2E8D25FDB}" type="slidenum">
              <a:rPr lang="en-US" altLang="nb-NO"/>
              <a:pPr>
                <a:spcBef>
                  <a:spcPct val="0"/>
                </a:spcBef>
              </a:pPr>
              <a:t>10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2425431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FA2E613-0ED1-447B-A3AD-07C2E8D25FDB}" type="slidenum">
              <a:rPr lang="en-US" altLang="nb-NO"/>
              <a:pPr>
                <a:spcBef>
                  <a:spcPct val="0"/>
                </a:spcBef>
              </a:pPr>
              <a:t>11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4222062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FA2E613-0ED1-447B-A3AD-07C2E8D25FDB}" type="slidenum">
              <a:rPr lang="en-US" altLang="nb-NO"/>
              <a:pPr>
                <a:spcBef>
                  <a:spcPct val="0"/>
                </a:spcBef>
              </a:pPr>
              <a:t>12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3423069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51BEDAF8-8CB8-472D-85BC-77A4A7D771B2}" type="slidenum">
              <a:rPr lang="en-US" altLang="nb-NO"/>
              <a:pPr>
                <a:spcBef>
                  <a:spcPct val="0"/>
                </a:spcBef>
              </a:pPr>
              <a:t>13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206317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90C8D01B-740C-404E-9629-A8EFEEC83C30}" type="slidenum">
              <a:rPr lang="en-US" altLang="nb-NO"/>
              <a:pPr>
                <a:spcBef>
                  <a:spcPct val="0"/>
                </a:spcBef>
              </a:pPr>
              <a:t>2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2781006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B19E343-C1A5-4806-AAF8-E4A39B541DEC}" type="slidenum">
              <a:rPr lang="en-US" altLang="nb-NO"/>
              <a:pPr>
                <a:spcBef>
                  <a:spcPct val="0"/>
                </a:spcBef>
              </a:pPr>
              <a:t>3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4059693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962059CA-876F-488B-9D0B-E4A30BF5ECBF}" type="slidenum">
              <a:rPr lang="en-US" altLang="nb-NO"/>
              <a:pPr>
                <a:spcBef>
                  <a:spcPct val="0"/>
                </a:spcBef>
              </a:pPr>
              <a:t>4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564393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D5B011D1-78AD-4BB0-BE79-497773989302}" type="slidenum">
              <a:rPr lang="en-US" altLang="nb-NO"/>
              <a:pPr>
                <a:spcBef>
                  <a:spcPct val="0"/>
                </a:spcBef>
              </a:pPr>
              <a:t>5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801461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CA11EA41-5F7A-4ADF-8614-B8C07333DDA7}" type="slidenum">
              <a:rPr lang="en-US" altLang="nb-NO"/>
              <a:pPr>
                <a:spcBef>
                  <a:spcPct val="0"/>
                </a:spcBef>
              </a:pPr>
              <a:t>6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808075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51BEDAF8-8CB8-472D-85BC-77A4A7D771B2}" type="slidenum">
              <a:rPr lang="en-US" altLang="nb-NO"/>
              <a:pPr>
                <a:spcBef>
                  <a:spcPct val="0"/>
                </a:spcBef>
              </a:pPr>
              <a:t>7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625032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FA2E613-0ED1-447B-A3AD-07C2E8D25FDB}" type="slidenum">
              <a:rPr lang="en-US" altLang="nb-NO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25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>
              <a:latin typeface="Arial" pitchFamily="34" charset="0"/>
              <a:ea typeface="ヒラギノ角ゴ Pro W3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280819D5-470F-4866-B6BC-A94C49AF8D77}" type="slidenum">
              <a:rPr lang="en-US" altLang="nb-NO"/>
              <a:pPr>
                <a:spcBef>
                  <a:spcPct val="0"/>
                </a:spcBef>
              </a:pPr>
              <a:t>9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292918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7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0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791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34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5233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659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98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17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6135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8979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33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84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162728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956375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69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00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987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760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7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3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4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4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0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81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4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4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61658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6600" y="647700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algn="r"/>
            <a:r>
              <a:rPr lang="en-US" altLang="nb-NO" sz="900">
                <a:solidFill>
                  <a:srgbClr val="BCBDC0"/>
                </a:solidFill>
                <a:latin typeface="Arial Narrow" pitchFamily="34" charset="0"/>
              </a:rPr>
              <a:t>TITLE  |  </a:t>
            </a:r>
            <a:fld id="{7F683E2D-C801-4466-A818-1BEC0BCD90B0}" type="slidenum">
              <a:rPr lang="en-US" altLang="nb-NO" sz="900">
                <a:solidFill>
                  <a:srgbClr val="BCBDC0"/>
                </a:solidFill>
                <a:latin typeface="Arial Narrow" pitchFamily="34" charset="0"/>
              </a:rPr>
              <a:pPr algn="r"/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itchFamily="34" charset="0"/>
            </a:endParaRPr>
          </a:p>
        </p:txBody>
      </p:sp>
      <p:pic>
        <p:nvPicPr>
          <p:cNvPr id="2051" name="Picture 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70" r:id="rId14"/>
    <p:sldLayoutId id="2147483871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62800" y="6477000"/>
            <a:ext cx="1524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algn="r"/>
            <a:r>
              <a:rPr lang="en-US" altLang="nb-NO" sz="900">
                <a:solidFill>
                  <a:srgbClr val="BCBDC0"/>
                </a:solidFill>
                <a:latin typeface="Arial Narrow" pitchFamily="34" charset="0"/>
              </a:rPr>
              <a:t>TITLE |  </a:t>
            </a:r>
            <a:fld id="{2801AEF2-902A-4580-8867-3B4EC65A4D4D}" type="slidenum">
              <a:rPr lang="en-US" altLang="nb-NO" sz="900">
                <a:solidFill>
                  <a:srgbClr val="BCBDC0"/>
                </a:solidFill>
                <a:latin typeface="Arial Narrow" pitchFamily="34" charset="0"/>
              </a:rPr>
              <a:pPr algn="r"/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ico2290@rotary.n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381000" y="3429000"/>
            <a:ext cx="97536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459" name="Rectangle 10"/>
          <p:cNvSpPr txBox="1">
            <a:spLocks noChangeArrowheads="1"/>
          </p:cNvSpPr>
          <p:nvPr/>
        </p:nvSpPr>
        <p:spPr bwMode="auto">
          <a:xfrm>
            <a:off x="457200" y="3581400"/>
            <a:ext cx="8077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en-US" altLang="nb-NO" sz="4400" dirty="0" smtClean="0">
                <a:solidFill>
                  <a:schemeClr val="bg1"/>
                </a:solidFill>
                <a:latin typeface="Arial Narrow Bold" charset="0"/>
              </a:rPr>
              <a:t>CICO </a:t>
            </a:r>
            <a:r>
              <a:rPr lang="en-US" altLang="nb-NO" sz="4400" dirty="0" err="1" smtClean="0">
                <a:solidFill>
                  <a:schemeClr val="bg1"/>
                </a:solidFill>
                <a:latin typeface="Arial Narrow Bold" charset="0"/>
              </a:rPr>
              <a:t>opplæring</a:t>
            </a:r>
            <a:endParaRPr lang="en-US" altLang="nb-NO" sz="4400" dirty="0">
              <a:solidFill>
                <a:schemeClr val="bg1"/>
              </a:solidFill>
              <a:latin typeface="Arial Narrow Bold" charset="0"/>
            </a:endParaRPr>
          </a:p>
          <a:p>
            <a:pPr eaLnBrk="1" hangingPunct="1"/>
            <a:endParaRPr lang="en-US" altLang="nb-NO" sz="2000" dirty="0">
              <a:solidFill>
                <a:srgbClr val="01B4E7"/>
              </a:solidFill>
              <a:latin typeface="Georgia" pitchFamily="18" charset="0"/>
            </a:endParaRPr>
          </a:p>
          <a:p>
            <a:pPr eaLnBrk="1" hangingPunct="1"/>
            <a:r>
              <a:rPr lang="en-US" altLang="nb-NO" sz="2000" dirty="0" err="1" smtClean="0">
                <a:solidFill>
                  <a:srgbClr val="01B4E7"/>
                </a:solidFill>
                <a:latin typeface="Georgia" pitchFamily="18" charset="0"/>
              </a:rPr>
              <a:t>Januar</a:t>
            </a:r>
            <a:r>
              <a:rPr lang="en-US" altLang="nb-NO" sz="2000" dirty="0" smtClean="0">
                <a:solidFill>
                  <a:srgbClr val="01B4E7"/>
                </a:solidFill>
                <a:latin typeface="Georgia" pitchFamily="18" charset="0"/>
              </a:rPr>
              <a:t> </a:t>
            </a:r>
            <a:r>
              <a:rPr lang="en-US" altLang="nb-NO" sz="2000" dirty="0">
                <a:solidFill>
                  <a:srgbClr val="01B4E7"/>
                </a:solidFill>
                <a:latin typeface="Georgia" pitchFamily="18" charset="0"/>
              </a:rPr>
              <a:t>2015</a:t>
            </a:r>
          </a:p>
          <a:p>
            <a:pPr eaLnBrk="1" hangingPunct="1"/>
            <a:endParaRPr lang="en-US" altLang="nb-NO" sz="2000" dirty="0">
              <a:solidFill>
                <a:srgbClr val="01B4E7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mtClean="0">
                <a:latin typeface="Arial Narrow" pitchFamily="34" charset="0"/>
              </a:rPr>
              <a:t>Veien videre…</a:t>
            </a:r>
          </a:p>
        </p:txBody>
      </p:sp>
      <p:sp>
        <p:nvSpPr>
          <p:cNvPr id="4" name="Sylinder 3"/>
          <p:cNvSpPr/>
          <p:nvPr/>
        </p:nvSpPr>
        <p:spPr>
          <a:xfrm>
            <a:off x="2677318" y="3953952"/>
            <a:ext cx="1080120" cy="1296144"/>
          </a:xfrm>
          <a:prstGeom prst="can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linder 4"/>
          <p:cNvSpPr/>
          <p:nvPr/>
        </p:nvSpPr>
        <p:spPr>
          <a:xfrm>
            <a:off x="6477000" y="3953952"/>
            <a:ext cx="1080120" cy="1296144"/>
          </a:xfrm>
          <a:prstGeom prst="can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5923857" y="534242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err="1" smtClean="0">
                <a:solidFill>
                  <a:prstClr val="black"/>
                </a:solidFill>
                <a:latin typeface="Calibri"/>
                <a:ea typeface="+mn-ea"/>
              </a:rPr>
              <a:t>Rotary</a:t>
            </a: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 International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1885230" y="5340721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NOMDA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200" dirty="0" smtClean="0">
                <a:solidFill>
                  <a:prstClr val="black"/>
                </a:solidFill>
                <a:latin typeface="Calibri"/>
                <a:ea typeface="+mn-ea"/>
              </a:rPr>
              <a:t>(Norsk </a:t>
            </a:r>
            <a:r>
              <a:rPr lang="nb-NO" sz="1200" dirty="0" err="1" smtClean="0">
                <a:solidFill>
                  <a:prstClr val="black"/>
                </a:solidFill>
                <a:latin typeface="Calibri"/>
                <a:ea typeface="+mn-ea"/>
              </a:rPr>
              <a:t>Multidistrikts</a:t>
            </a:r>
            <a:r>
              <a:rPr lang="nb-NO" sz="1200" dirty="0" smtClean="0">
                <a:solidFill>
                  <a:prstClr val="black"/>
                </a:solidFill>
                <a:latin typeface="Calibri"/>
                <a:ea typeface="+mn-ea"/>
              </a:rPr>
              <a:t> Administrasjon)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" name="Kort 7"/>
          <p:cNvSpPr/>
          <p:nvPr/>
        </p:nvSpPr>
        <p:spPr>
          <a:xfrm>
            <a:off x="2449272" y="2181517"/>
            <a:ext cx="1512168" cy="1224136"/>
          </a:xfrm>
          <a:prstGeom prst="flowChartPunchedCard">
            <a:avLst/>
          </a:prstGeom>
          <a:solidFill>
            <a:srgbClr val="FFFFCC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Kort 8"/>
          <p:cNvSpPr/>
          <p:nvPr/>
        </p:nvSpPr>
        <p:spPr>
          <a:xfrm>
            <a:off x="6215957" y="2162902"/>
            <a:ext cx="1602205" cy="1261365"/>
          </a:xfrm>
          <a:prstGeom prst="flowChartPunchedCard">
            <a:avLst/>
          </a:prstGeom>
          <a:solidFill>
            <a:srgbClr val="FFFFCC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2449272" y="2627531"/>
            <a:ext cx="148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Medlemsnett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6265696" y="2642721"/>
            <a:ext cx="155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My </a:t>
            </a:r>
            <a:r>
              <a:rPr lang="nb-NO" sz="1800" dirty="0" err="1" smtClean="0">
                <a:solidFill>
                  <a:prstClr val="black"/>
                </a:solidFill>
                <a:latin typeface="Calibri"/>
                <a:ea typeface="+mn-ea"/>
              </a:rPr>
              <a:t>Rotary</a:t>
            </a:r>
            <a:endParaRPr lang="nb-NO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2" name="Rett pil 11"/>
          <p:cNvCxnSpPr/>
          <p:nvPr/>
        </p:nvCxnSpPr>
        <p:spPr>
          <a:xfrm>
            <a:off x="3963110" y="4495800"/>
            <a:ext cx="2304256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" name="Kort 12"/>
          <p:cNvSpPr/>
          <p:nvPr/>
        </p:nvSpPr>
        <p:spPr>
          <a:xfrm>
            <a:off x="710182" y="2181516"/>
            <a:ext cx="1512168" cy="1224136"/>
          </a:xfrm>
          <a:prstGeom prst="flowChartPunchedCard">
            <a:avLst/>
          </a:prstGeom>
          <a:solidFill>
            <a:srgbClr val="FFFFCC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Kort 13"/>
          <p:cNvSpPr/>
          <p:nvPr/>
        </p:nvSpPr>
        <p:spPr>
          <a:xfrm>
            <a:off x="4139182" y="2181516"/>
            <a:ext cx="1512168" cy="1224136"/>
          </a:xfrm>
          <a:prstGeom prst="flowChartPunchedCard">
            <a:avLst/>
          </a:prstGeom>
          <a:solidFill>
            <a:srgbClr val="FFFFCC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710182" y="2608918"/>
            <a:ext cx="1524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E-post løsning</a:t>
            </a:r>
          </a:p>
        </p:txBody>
      </p:sp>
      <p:sp>
        <p:nvSpPr>
          <p:cNvPr id="16" name="TekstSylinder 15"/>
          <p:cNvSpPr txBox="1"/>
          <p:nvPr/>
        </p:nvSpPr>
        <p:spPr>
          <a:xfrm>
            <a:off x="4168789" y="264272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CMS</a:t>
            </a:r>
          </a:p>
        </p:txBody>
      </p:sp>
      <p:cxnSp>
        <p:nvCxnSpPr>
          <p:cNvPr id="17" name="Rett pil 16"/>
          <p:cNvCxnSpPr>
            <a:stCxn id="8" idx="2"/>
            <a:endCxn id="4" idx="1"/>
          </p:cNvCxnSpPr>
          <p:nvPr/>
        </p:nvCxnSpPr>
        <p:spPr>
          <a:xfrm>
            <a:off x="3205356" y="3405653"/>
            <a:ext cx="12022" cy="548299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18" name="Rett pil 17"/>
          <p:cNvCxnSpPr>
            <a:stCxn id="9" idx="2"/>
            <a:endCxn id="5" idx="1"/>
          </p:cNvCxnSpPr>
          <p:nvPr/>
        </p:nvCxnSpPr>
        <p:spPr>
          <a:xfrm>
            <a:off x="7017060" y="3424267"/>
            <a:ext cx="0" cy="52968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19" name="Rett pil 18"/>
          <p:cNvCxnSpPr/>
          <p:nvPr/>
        </p:nvCxnSpPr>
        <p:spPr>
          <a:xfrm flipH="1">
            <a:off x="3986309" y="4700660"/>
            <a:ext cx="2254517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ysDot"/>
            <a:tailEnd type="arrow"/>
          </a:ln>
          <a:effectLst/>
        </p:spPr>
      </p:cxnSp>
      <p:sp>
        <p:nvSpPr>
          <p:cNvPr id="20" name="TekstSylinder 19"/>
          <p:cNvSpPr txBox="1"/>
          <p:nvPr/>
        </p:nvSpPr>
        <p:spPr>
          <a:xfrm>
            <a:off x="4030167" y="4694390"/>
            <a:ext cx="2200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200" dirty="0" smtClean="0">
                <a:solidFill>
                  <a:prstClr val="black"/>
                </a:solidFill>
                <a:latin typeface="Calibri"/>
                <a:ea typeface="+mn-ea"/>
              </a:rPr>
              <a:t>Kun </a:t>
            </a:r>
            <a:r>
              <a:rPr lang="nb-NO" sz="1200" dirty="0" err="1" smtClean="0">
                <a:solidFill>
                  <a:prstClr val="black"/>
                </a:solidFill>
                <a:latin typeface="Calibri"/>
                <a:ea typeface="+mn-ea"/>
              </a:rPr>
              <a:t>medlemsnr</a:t>
            </a:r>
            <a:r>
              <a:rPr lang="nb-NO" sz="1200" dirty="0" smtClean="0">
                <a:solidFill>
                  <a:prstClr val="black"/>
                </a:solidFill>
                <a:latin typeface="Calibri"/>
                <a:ea typeface="+mn-ea"/>
              </a:rPr>
              <a:t> sendes tilbake fra RI til NOMDA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mtClean="0">
                <a:latin typeface="Arial Narrow" pitchFamily="34" charset="0"/>
              </a:rPr>
              <a:t>Veien videre…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295400"/>
            <a:ext cx="7966075" cy="4419600"/>
          </a:xfrm>
        </p:spPr>
        <p:txBody>
          <a:bodyPr lIns="0" tIns="0" rIns="0" bIns="0"/>
          <a:lstStyle/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Fase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2 - 30.06.2015</a:t>
            </a:r>
            <a:endParaRPr lang="en-US" sz="1600" b="1" u="sng" dirty="0" smtClean="0">
              <a:solidFill>
                <a:schemeClr val="accent1"/>
              </a:solidFill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err="1" smtClean="0">
                <a:ea typeface="+mn-ea"/>
              </a:rPr>
              <a:t>Nytt</a:t>
            </a:r>
            <a:r>
              <a:rPr lang="en-US" sz="1700" dirty="0" smtClean="0">
                <a:ea typeface="+mn-ea"/>
              </a:rPr>
              <a:t> Rotary </a:t>
            </a:r>
            <a:r>
              <a:rPr lang="en-US" sz="1700" dirty="0" err="1" smtClean="0">
                <a:ea typeface="+mn-ea"/>
              </a:rPr>
              <a:t>Medlemsnett</a:t>
            </a:r>
            <a:r>
              <a:rPr lang="en-US" sz="1700" dirty="0" smtClean="0">
                <a:ea typeface="+mn-ea"/>
              </a:rPr>
              <a:t> med basis </a:t>
            </a:r>
            <a:r>
              <a:rPr lang="en-US" sz="1700" dirty="0" err="1" smtClean="0">
                <a:ea typeface="+mn-ea"/>
              </a:rPr>
              <a:t>funksjonalitet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settes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i</a:t>
            </a:r>
            <a:r>
              <a:rPr lang="en-US" sz="1700" dirty="0" smtClean="0">
                <a:ea typeface="+mn-ea"/>
              </a:rPr>
              <a:t> drift.</a:t>
            </a:r>
            <a:br>
              <a:rPr lang="en-US" sz="1700" dirty="0" smtClean="0">
                <a:ea typeface="+mn-ea"/>
              </a:rPr>
            </a:br>
            <a:r>
              <a:rPr lang="nb-NO" sz="1700" dirty="0" smtClean="0">
                <a:ea typeface="+mn-ea"/>
              </a:rPr>
              <a:t>Medlemsnettet skal være </a:t>
            </a:r>
            <a:r>
              <a:rPr lang="nb-NO" sz="1700" dirty="0" err="1">
                <a:ea typeface="+mn-ea"/>
              </a:rPr>
              <a:t>responsivt</a:t>
            </a:r>
            <a:r>
              <a:rPr lang="nb-NO" sz="1700" dirty="0">
                <a:ea typeface="+mn-ea"/>
              </a:rPr>
              <a:t> og støtte mobile enheter i tillegg til </a:t>
            </a:r>
            <a:r>
              <a:rPr lang="nb-NO" sz="1700" dirty="0" smtClean="0">
                <a:ea typeface="+mn-ea"/>
              </a:rPr>
              <a:t>pc/</a:t>
            </a:r>
            <a:r>
              <a:rPr lang="nb-NO" sz="1700" dirty="0" err="1" smtClean="0">
                <a:ea typeface="+mn-ea"/>
              </a:rPr>
              <a:t>mac</a:t>
            </a:r>
            <a:r>
              <a:rPr lang="nb-NO" sz="1700" dirty="0">
                <a:ea typeface="+mn-ea"/>
              </a:rPr>
              <a:t>.</a:t>
            </a:r>
            <a:endParaRPr lang="en-US" sz="1700" dirty="0" smtClean="0"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err="1" smtClean="0">
                <a:ea typeface="+mn-ea"/>
              </a:rPr>
              <a:t>Krysspublisering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>
                <a:ea typeface="+mn-ea"/>
              </a:rPr>
              <a:t>fra</a:t>
            </a:r>
            <a:r>
              <a:rPr lang="en-US" sz="1700" dirty="0">
                <a:ea typeface="+mn-ea"/>
              </a:rPr>
              <a:t> </a:t>
            </a:r>
            <a:r>
              <a:rPr lang="en-US" sz="1700" dirty="0" err="1">
                <a:ea typeface="+mn-ea"/>
              </a:rPr>
              <a:t>Medlemsnett</a:t>
            </a:r>
            <a:r>
              <a:rPr lang="en-US" sz="1700" dirty="0">
                <a:ea typeface="+mn-ea"/>
              </a:rPr>
              <a:t> </a:t>
            </a:r>
            <a:r>
              <a:rPr lang="en-US" sz="1700" dirty="0" err="1">
                <a:ea typeface="+mn-ea"/>
              </a:rPr>
              <a:t>til</a:t>
            </a:r>
            <a:r>
              <a:rPr lang="en-US" sz="1700" dirty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nettsidene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er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implementert</a:t>
            </a:r>
            <a:r>
              <a:rPr lang="en-US" sz="1700" dirty="0" smtClean="0">
                <a:ea typeface="+mn-ea"/>
              </a:rPr>
              <a:t>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err="1" smtClean="0">
                <a:ea typeface="+mn-ea"/>
              </a:rPr>
              <a:t>Utrulling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av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nye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nettsider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til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klubbene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er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fullført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og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gammel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løsning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stoppes</a:t>
            </a:r>
            <a:r>
              <a:rPr lang="en-US" sz="1700" dirty="0" smtClean="0">
                <a:ea typeface="+mn-ea"/>
              </a:rPr>
              <a:t>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600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60465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mtClean="0">
                <a:latin typeface="Arial Narrow" pitchFamily="34" charset="0"/>
              </a:rPr>
              <a:t>Veien videre…</a:t>
            </a:r>
          </a:p>
        </p:txBody>
      </p:sp>
      <p:sp>
        <p:nvSpPr>
          <p:cNvPr id="4" name="Sylinder 3"/>
          <p:cNvSpPr/>
          <p:nvPr/>
        </p:nvSpPr>
        <p:spPr>
          <a:xfrm>
            <a:off x="2677318" y="3953952"/>
            <a:ext cx="1080120" cy="1296144"/>
          </a:xfrm>
          <a:prstGeom prst="can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ylinder 4"/>
          <p:cNvSpPr/>
          <p:nvPr/>
        </p:nvSpPr>
        <p:spPr>
          <a:xfrm>
            <a:off x="6477000" y="3953952"/>
            <a:ext cx="1080120" cy="1296144"/>
          </a:xfrm>
          <a:prstGeom prst="can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5923857" y="534242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err="1" smtClean="0">
                <a:solidFill>
                  <a:prstClr val="black"/>
                </a:solidFill>
                <a:latin typeface="Calibri"/>
                <a:ea typeface="+mn-ea"/>
              </a:rPr>
              <a:t>Rotary</a:t>
            </a: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 International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1885230" y="5340721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NOMDA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200" dirty="0" smtClean="0">
                <a:solidFill>
                  <a:prstClr val="black"/>
                </a:solidFill>
                <a:latin typeface="Calibri"/>
                <a:ea typeface="+mn-ea"/>
              </a:rPr>
              <a:t>(Norsk </a:t>
            </a:r>
            <a:r>
              <a:rPr lang="nb-NO" sz="1200" dirty="0" err="1" smtClean="0">
                <a:solidFill>
                  <a:prstClr val="black"/>
                </a:solidFill>
                <a:latin typeface="Calibri"/>
                <a:ea typeface="+mn-ea"/>
              </a:rPr>
              <a:t>Multidistrikts</a:t>
            </a:r>
            <a:r>
              <a:rPr lang="nb-NO" sz="1200" dirty="0" smtClean="0">
                <a:solidFill>
                  <a:prstClr val="black"/>
                </a:solidFill>
                <a:latin typeface="Calibri"/>
                <a:ea typeface="+mn-ea"/>
              </a:rPr>
              <a:t> Administrasjon)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8" name="Kort 7"/>
          <p:cNvSpPr/>
          <p:nvPr/>
        </p:nvSpPr>
        <p:spPr>
          <a:xfrm>
            <a:off x="2449272" y="2181517"/>
            <a:ext cx="1512168" cy="1224136"/>
          </a:xfrm>
          <a:prstGeom prst="flowChartPunchedCard">
            <a:avLst/>
          </a:prstGeom>
          <a:solidFill>
            <a:srgbClr val="FFFFCC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Kort 8"/>
          <p:cNvSpPr/>
          <p:nvPr/>
        </p:nvSpPr>
        <p:spPr>
          <a:xfrm>
            <a:off x="6215957" y="2162902"/>
            <a:ext cx="1602205" cy="1261365"/>
          </a:xfrm>
          <a:prstGeom prst="flowChartPunchedCard">
            <a:avLst/>
          </a:prstGeom>
          <a:solidFill>
            <a:srgbClr val="FFFFCC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2475520" y="2504221"/>
            <a:ext cx="148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srgbClr val="00AEEF"/>
                </a:solidFill>
                <a:latin typeface="Calibri"/>
                <a:ea typeface="+mn-ea"/>
              </a:rPr>
              <a:t>Nytt Medlemsnett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6265696" y="2642721"/>
            <a:ext cx="155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My </a:t>
            </a:r>
            <a:r>
              <a:rPr lang="nb-NO" sz="1800" dirty="0" err="1" smtClean="0">
                <a:solidFill>
                  <a:prstClr val="black"/>
                </a:solidFill>
                <a:latin typeface="Calibri"/>
                <a:ea typeface="+mn-ea"/>
              </a:rPr>
              <a:t>Rotary</a:t>
            </a:r>
            <a:endParaRPr lang="nb-NO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2" name="Rett pil 11"/>
          <p:cNvCxnSpPr/>
          <p:nvPr/>
        </p:nvCxnSpPr>
        <p:spPr>
          <a:xfrm flipV="1">
            <a:off x="3657600" y="3424268"/>
            <a:ext cx="609600" cy="529684"/>
          </a:xfrm>
          <a:prstGeom prst="straightConnector1">
            <a:avLst/>
          </a:prstGeom>
          <a:noFill/>
          <a:ln w="19050" cap="flat" cmpd="sng" algn="ctr">
            <a:solidFill>
              <a:srgbClr val="00AEEF"/>
            </a:solidFill>
            <a:prstDash val="solid"/>
            <a:tailEnd type="arrow"/>
          </a:ln>
          <a:effectLst/>
        </p:spPr>
      </p:cxnSp>
      <p:sp>
        <p:nvSpPr>
          <p:cNvPr id="13" name="Kort 12"/>
          <p:cNvSpPr/>
          <p:nvPr/>
        </p:nvSpPr>
        <p:spPr>
          <a:xfrm>
            <a:off x="533400" y="2181516"/>
            <a:ext cx="1688950" cy="1224136"/>
          </a:xfrm>
          <a:prstGeom prst="flowChartPunchedCard">
            <a:avLst/>
          </a:prstGeom>
          <a:solidFill>
            <a:srgbClr val="FFFFCC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Kort 13"/>
          <p:cNvSpPr/>
          <p:nvPr/>
        </p:nvSpPr>
        <p:spPr>
          <a:xfrm>
            <a:off x="4139182" y="2181516"/>
            <a:ext cx="1512168" cy="1224136"/>
          </a:xfrm>
          <a:prstGeom prst="flowChartPunchedCard">
            <a:avLst/>
          </a:prstGeom>
          <a:solidFill>
            <a:srgbClr val="FFFFCC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533400" y="2470419"/>
            <a:ext cx="1688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srgbClr val="00AEEF"/>
                </a:solidFill>
                <a:latin typeface="Calibri"/>
                <a:ea typeface="+mn-ea"/>
              </a:rPr>
              <a:t>Internt meldingssystem</a:t>
            </a:r>
          </a:p>
        </p:txBody>
      </p:sp>
      <p:sp>
        <p:nvSpPr>
          <p:cNvPr id="16" name="TekstSylinder 15"/>
          <p:cNvSpPr txBox="1"/>
          <p:nvPr/>
        </p:nvSpPr>
        <p:spPr>
          <a:xfrm>
            <a:off x="4168789" y="264272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800" dirty="0" smtClean="0">
                <a:solidFill>
                  <a:prstClr val="black"/>
                </a:solidFill>
                <a:latin typeface="Calibri"/>
                <a:ea typeface="+mn-ea"/>
              </a:rPr>
              <a:t>CMS</a:t>
            </a:r>
          </a:p>
        </p:txBody>
      </p:sp>
      <p:cxnSp>
        <p:nvCxnSpPr>
          <p:cNvPr id="17" name="Rett pil 16"/>
          <p:cNvCxnSpPr>
            <a:stCxn id="8" idx="2"/>
            <a:endCxn id="4" idx="1"/>
          </p:cNvCxnSpPr>
          <p:nvPr/>
        </p:nvCxnSpPr>
        <p:spPr>
          <a:xfrm>
            <a:off x="3205356" y="3405653"/>
            <a:ext cx="12022" cy="548299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18" name="Rett pil 17"/>
          <p:cNvCxnSpPr>
            <a:stCxn id="9" idx="2"/>
            <a:endCxn id="5" idx="1"/>
          </p:cNvCxnSpPr>
          <p:nvPr/>
        </p:nvCxnSpPr>
        <p:spPr>
          <a:xfrm>
            <a:off x="7017060" y="3424267"/>
            <a:ext cx="0" cy="52968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33" name="Rett pil 32"/>
          <p:cNvCxnSpPr/>
          <p:nvPr/>
        </p:nvCxnSpPr>
        <p:spPr>
          <a:xfrm flipH="1">
            <a:off x="3886201" y="4739299"/>
            <a:ext cx="2514599" cy="0"/>
          </a:xfrm>
          <a:prstGeom prst="straightConnector1">
            <a:avLst/>
          </a:prstGeom>
          <a:noFill/>
          <a:ln w="19050" cap="flat" cmpd="sng" algn="ctr">
            <a:solidFill>
              <a:srgbClr val="00AEEF"/>
            </a:solidFill>
            <a:prstDash val="solid"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87992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469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ctrTitle"/>
          </p:nvPr>
        </p:nvSpPr>
        <p:spPr bwMode="auto">
          <a:xfrm>
            <a:off x="0" y="2667000"/>
            <a:ext cx="91440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z="3600" smtClean="0">
                <a:latin typeface="Arial Narrow" pitchFamily="34" charset="0"/>
              </a:rPr>
              <a:t>Status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mtClean="0">
                <a:latin typeface="Arial Narrow" pitchFamily="34" charset="0"/>
              </a:rPr>
              <a:t>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295400"/>
            <a:ext cx="7966075" cy="4419600"/>
          </a:xfrm>
        </p:spPr>
        <p:txBody>
          <a:bodyPr lIns="0" tIns="0" rIns="0" bIns="0"/>
          <a:lstStyle/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Pilottesting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i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høst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(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Fase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1)</a:t>
            </a:r>
            <a:endParaRPr lang="en-US" sz="1600" b="1" u="sng" dirty="0" smtClean="0">
              <a:solidFill>
                <a:schemeClr val="accent1"/>
              </a:solidFill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smtClean="0">
                <a:ea typeface="+mn-ea"/>
              </a:rPr>
              <a:t>CMS (Content management system) med basis </a:t>
            </a:r>
            <a:r>
              <a:rPr lang="en-US" sz="1700" dirty="0" err="1" smtClean="0">
                <a:ea typeface="+mn-ea"/>
              </a:rPr>
              <a:t>funksjonalitet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>
                <a:ea typeface="+mn-ea"/>
              </a:rPr>
              <a:t>uten</a:t>
            </a:r>
            <a:r>
              <a:rPr lang="en-US" sz="1700" dirty="0">
                <a:ea typeface="+mn-ea"/>
              </a:rPr>
              <a:t> </a:t>
            </a:r>
            <a:r>
              <a:rPr lang="en-US" sz="1700" dirty="0" err="1">
                <a:ea typeface="+mn-ea"/>
              </a:rPr>
              <a:t>kobling</a:t>
            </a:r>
            <a:r>
              <a:rPr lang="en-US" sz="1700" dirty="0">
                <a:ea typeface="+mn-ea"/>
              </a:rPr>
              <a:t> </a:t>
            </a:r>
            <a:r>
              <a:rPr lang="en-US" sz="1700" dirty="0" err="1">
                <a:ea typeface="+mn-ea"/>
              </a:rPr>
              <a:t>til</a:t>
            </a:r>
            <a:r>
              <a:rPr lang="en-US" sz="1700" dirty="0">
                <a:ea typeface="+mn-ea"/>
              </a:rPr>
              <a:t> </a:t>
            </a:r>
            <a:r>
              <a:rPr lang="en-US" sz="1700" dirty="0" err="1">
                <a:ea typeface="+mn-ea"/>
              </a:rPr>
              <a:t>Medlemsnett</a:t>
            </a:r>
            <a:r>
              <a:rPr lang="en-US" sz="1700" dirty="0">
                <a:ea typeface="+mn-ea"/>
              </a:rPr>
              <a:t> </a:t>
            </a:r>
            <a:r>
              <a:rPr lang="en-US" sz="1700" dirty="0" err="1">
                <a:ea typeface="+mn-ea"/>
              </a:rPr>
              <a:t>eller</a:t>
            </a:r>
            <a:r>
              <a:rPr lang="en-US" sz="1700" dirty="0">
                <a:ea typeface="+mn-ea"/>
              </a:rPr>
              <a:t> </a:t>
            </a:r>
            <a:r>
              <a:rPr lang="en-US" sz="1700" dirty="0" err="1">
                <a:ea typeface="+mn-ea"/>
              </a:rPr>
              <a:t>krysspublisering</a:t>
            </a:r>
            <a:r>
              <a:rPr lang="en-US" sz="1700" dirty="0">
                <a:ea typeface="+mn-ea"/>
              </a:rPr>
              <a:t>, men med Rotary design </a:t>
            </a:r>
            <a:r>
              <a:rPr lang="en-US" sz="1700" dirty="0" err="1">
                <a:ea typeface="+mn-ea"/>
              </a:rPr>
              <a:t>implementert</a:t>
            </a:r>
            <a:r>
              <a:rPr lang="en-US" sz="1700" dirty="0" smtClean="0">
                <a:ea typeface="+mn-ea"/>
              </a:rPr>
              <a:t>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err="1"/>
              <a:t>Brevik</a:t>
            </a:r>
            <a:r>
              <a:rPr lang="en-US" sz="1700" dirty="0"/>
              <a:t> </a:t>
            </a:r>
            <a:r>
              <a:rPr lang="en-US" sz="1700" dirty="0" err="1"/>
              <a:t>Rotaryklubb</a:t>
            </a:r>
            <a:endParaRPr lang="en-US" sz="1700" dirty="0"/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err="1"/>
              <a:t>Distriktet</a:t>
            </a:r>
            <a:endParaRPr lang="en-US" sz="1700" dirty="0"/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700" dirty="0" smtClean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700" dirty="0" smtClean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700" dirty="0" smtClean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700" dirty="0">
              <a:ea typeface="+mn-ea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1600" dirty="0" smtClean="0"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mtClean="0">
                <a:latin typeface="Arial Narrow" pitchFamily="34" charset="0"/>
              </a:rPr>
              <a:t>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295400"/>
            <a:ext cx="7966075" cy="4419600"/>
          </a:xfrm>
        </p:spPr>
        <p:txBody>
          <a:bodyPr lIns="0" tIns="0" rIns="0" bIns="0"/>
          <a:lstStyle/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Alle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klubbene</a:t>
            </a:r>
            <a:r>
              <a:rPr lang="en-US" sz="1600" b="1" dirty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i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distriktet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har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fått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tilgang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til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den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nye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nettsiden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.</a:t>
            </a:r>
            <a:endParaRPr lang="en-US" sz="1600" b="1" u="sng" dirty="0" smtClean="0">
              <a:solidFill>
                <a:schemeClr val="accent1"/>
              </a:solidFill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smtClean="0"/>
              <a:t>De </a:t>
            </a:r>
            <a:r>
              <a:rPr lang="en-US" sz="1700" dirty="0" err="1" smtClean="0"/>
              <a:t>nye</a:t>
            </a:r>
            <a:r>
              <a:rPr lang="en-US" sz="1700" dirty="0" smtClean="0"/>
              <a:t> </a:t>
            </a:r>
            <a:r>
              <a:rPr lang="en-US" sz="1700" dirty="0" err="1" smtClean="0"/>
              <a:t>nettsidene</a:t>
            </a:r>
            <a:r>
              <a:rPr lang="en-US" sz="1700" dirty="0" smtClean="0"/>
              <a:t> </a:t>
            </a:r>
            <a:r>
              <a:rPr lang="en-US" sz="1700" dirty="0" err="1" smtClean="0"/>
              <a:t>har</a:t>
            </a:r>
            <a:r>
              <a:rPr lang="en-US" sz="1700" dirty="0" smtClean="0"/>
              <a:t> </a:t>
            </a:r>
            <a:r>
              <a:rPr lang="en-US" sz="1700" dirty="0" err="1" smtClean="0"/>
              <a:t>en</a:t>
            </a:r>
            <a:r>
              <a:rPr lang="en-US" sz="1700" dirty="0" smtClean="0"/>
              <a:t> </a:t>
            </a:r>
            <a:r>
              <a:rPr lang="en-US" sz="1700" dirty="0" err="1" smtClean="0"/>
              <a:t>midlertidig</a:t>
            </a:r>
            <a:r>
              <a:rPr lang="en-US" sz="1700" dirty="0" smtClean="0"/>
              <a:t> </a:t>
            </a:r>
            <a:r>
              <a:rPr lang="en-US" sz="1700" dirty="0" err="1" smtClean="0"/>
              <a:t>nettadresse</a:t>
            </a:r>
            <a:r>
              <a:rPr lang="en-US" sz="1700" dirty="0" smtClean="0"/>
              <a:t> (</a:t>
            </a:r>
            <a:r>
              <a:rPr lang="en-US" sz="1700" dirty="0" err="1" smtClean="0"/>
              <a:t>url</a:t>
            </a:r>
            <a:r>
              <a:rPr lang="en-US" sz="1700" dirty="0" smtClean="0"/>
              <a:t>).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err="1" smtClean="0"/>
              <a:t>Klubb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informasjon</a:t>
            </a:r>
            <a:r>
              <a:rPr lang="en-US" sz="1700" dirty="0" smtClean="0"/>
              <a:t> </a:t>
            </a:r>
            <a:r>
              <a:rPr lang="en-US" sz="1700" dirty="0" err="1" smtClean="0"/>
              <a:t>er</a:t>
            </a:r>
            <a:r>
              <a:rPr lang="en-US" sz="1700" dirty="0" smtClean="0"/>
              <a:t> </a:t>
            </a:r>
            <a:r>
              <a:rPr lang="en-US" sz="1700" dirty="0" err="1" smtClean="0"/>
              <a:t>kopiet</a:t>
            </a:r>
            <a:r>
              <a:rPr lang="en-US" sz="1700" dirty="0" smtClean="0"/>
              <a:t> over </a:t>
            </a:r>
            <a:r>
              <a:rPr lang="en-US" sz="1700" dirty="0" err="1" smtClean="0"/>
              <a:t>fra</a:t>
            </a:r>
            <a:r>
              <a:rPr lang="en-US" sz="1700" dirty="0" smtClean="0"/>
              <a:t> </a:t>
            </a:r>
            <a:r>
              <a:rPr lang="en-US" sz="1700" dirty="0" err="1" smtClean="0"/>
              <a:t>medlemsnettet</a:t>
            </a:r>
            <a:r>
              <a:rPr lang="en-US" sz="1700" dirty="0" smtClean="0"/>
              <a:t>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err="1" smtClean="0"/>
              <a:t>Innhold</a:t>
            </a:r>
            <a:r>
              <a:rPr lang="en-US" sz="1700" dirty="0" smtClean="0"/>
              <a:t> </a:t>
            </a:r>
            <a:r>
              <a:rPr lang="en-US" sz="1700" dirty="0" err="1" smtClean="0"/>
              <a:t>fra</a:t>
            </a:r>
            <a:r>
              <a:rPr lang="en-US" sz="1700" dirty="0" smtClean="0"/>
              <a:t> </a:t>
            </a:r>
            <a:r>
              <a:rPr lang="en-US" sz="1700" dirty="0" err="1" smtClean="0"/>
              <a:t>gammel</a:t>
            </a:r>
            <a:r>
              <a:rPr lang="en-US" sz="1700" dirty="0" smtClean="0"/>
              <a:t> </a:t>
            </a:r>
            <a:r>
              <a:rPr lang="en-US" sz="1700" dirty="0" err="1" smtClean="0"/>
              <a:t>nettside</a:t>
            </a:r>
            <a:r>
              <a:rPr lang="en-US" sz="1700" dirty="0" smtClean="0"/>
              <a:t> </a:t>
            </a:r>
            <a:r>
              <a:rPr lang="en-US" sz="1700" dirty="0" err="1" smtClean="0"/>
              <a:t>må</a:t>
            </a:r>
            <a:r>
              <a:rPr lang="en-US" sz="1700" dirty="0" smtClean="0"/>
              <a:t> </a:t>
            </a:r>
            <a:r>
              <a:rPr lang="en-US" sz="1700" dirty="0" err="1" smtClean="0"/>
              <a:t>kopieres</a:t>
            </a:r>
            <a:r>
              <a:rPr lang="en-US" sz="1700" dirty="0" smtClean="0"/>
              <a:t> over </a:t>
            </a:r>
            <a:r>
              <a:rPr lang="en-US" sz="1700" dirty="0" err="1" smtClean="0"/>
              <a:t>av</a:t>
            </a:r>
            <a:r>
              <a:rPr lang="en-US" sz="1700" dirty="0" smtClean="0"/>
              <a:t> </a:t>
            </a:r>
            <a:r>
              <a:rPr lang="en-US" sz="1700" dirty="0" err="1" smtClean="0"/>
              <a:t>klubbene</a:t>
            </a:r>
            <a:r>
              <a:rPr lang="en-US" sz="1700" dirty="0" smtClean="0"/>
              <a:t>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700" dirty="0" smtClean="0"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700" dirty="0" smtClean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700" dirty="0" smtClean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700" dirty="0" smtClean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700" dirty="0">
              <a:ea typeface="+mn-ea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1600" dirty="0" smtClean="0"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mtClean="0">
                <a:latin typeface="Arial Narrow" pitchFamily="34" charset="0"/>
              </a:rPr>
              <a:t>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295400"/>
            <a:ext cx="7966075" cy="4419600"/>
          </a:xfrm>
        </p:spPr>
        <p:txBody>
          <a:bodyPr lIns="0" tIns="0" rIns="0" bIns="0"/>
          <a:lstStyle/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r>
              <a:rPr lang="en-US" sz="1600" b="1" dirty="0" err="1">
                <a:solidFill>
                  <a:schemeClr val="accent1"/>
                </a:solidFill>
                <a:ea typeface="+mn-ea"/>
              </a:rPr>
              <a:t>Hvordan</a:t>
            </a:r>
            <a:r>
              <a:rPr lang="en-US" sz="1600" b="1" dirty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ea typeface="+mn-ea"/>
              </a:rPr>
              <a:t>foregår</a:t>
            </a:r>
            <a:r>
              <a:rPr lang="en-US" sz="1600" b="1" dirty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ea typeface="+mn-ea"/>
              </a:rPr>
              <a:t>byttet</a:t>
            </a:r>
            <a:r>
              <a:rPr lang="en-US" sz="1600" b="1" dirty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ea typeface="+mn-ea"/>
              </a:rPr>
              <a:t>fra</a:t>
            </a:r>
            <a:r>
              <a:rPr lang="en-US" sz="1600" b="1" dirty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ea typeface="+mn-ea"/>
              </a:rPr>
              <a:t>gammel</a:t>
            </a:r>
            <a:r>
              <a:rPr lang="en-US" sz="1600" b="1" dirty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ea typeface="+mn-ea"/>
              </a:rPr>
              <a:t>til</a:t>
            </a:r>
            <a:r>
              <a:rPr lang="en-US" sz="1600" b="1" dirty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>
                <a:solidFill>
                  <a:schemeClr val="accent1"/>
                </a:solidFill>
                <a:ea typeface="+mn-ea"/>
              </a:rPr>
              <a:t>ny</a:t>
            </a:r>
            <a:r>
              <a:rPr lang="en-US" sz="1600" b="1" dirty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løsning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?</a:t>
            </a:r>
            <a:endParaRPr lang="en-US" sz="1600" b="1" u="sng" dirty="0" smtClean="0">
              <a:solidFill>
                <a:schemeClr val="accent1"/>
              </a:solidFill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err="1"/>
              <a:t>Rotaryklubbene</a:t>
            </a:r>
            <a:r>
              <a:rPr lang="en-US" sz="1700" dirty="0"/>
              <a:t> </a:t>
            </a:r>
            <a:r>
              <a:rPr lang="en-US" sz="1700" dirty="0" err="1"/>
              <a:t>har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dag </a:t>
            </a:r>
            <a:r>
              <a:rPr lang="en-US" sz="1700" dirty="0" err="1"/>
              <a:t>en</a:t>
            </a:r>
            <a:r>
              <a:rPr lang="en-US" sz="1700" dirty="0"/>
              <a:t> URL </a:t>
            </a:r>
            <a:r>
              <a:rPr lang="en-US" sz="1700" dirty="0" err="1"/>
              <a:t>som</a:t>
            </a:r>
            <a:r>
              <a:rPr lang="en-US" sz="1700" dirty="0"/>
              <a:t> </a:t>
            </a:r>
            <a:r>
              <a:rPr lang="en-US" sz="1700" dirty="0" err="1"/>
              <a:t>er</a:t>
            </a:r>
            <a:r>
              <a:rPr lang="en-US" sz="1700" dirty="0"/>
              <a:t> klubbnavn.rotary.no , </a:t>
            </a:r>
            <a:r>
              <a:rPr lang="en-US" sz="1700" dirty="0" err="1"/>
              <a:t>og</a:t>
            </a:r>
            <a:r>
              <a:rPr lang="en-US" sz="1700" dirty="0"/>
              <a:t> </a:t>
            </a:r>
            <a:r>
              <a:rPr lang="en-US" sz="1700" dirty="0" err="1"/>
              <a:t>dette</a:t>
            </a:r>
            <a:r>
              <a:rPr lang="en-US" sz="1700" dirty="0"/>
              <a:t> </a:t>
            </a:r>
            <a:r>
              <a:rPr lang="en-US" sz="1700" dirty="0" err="1"/>
              <a:t>kan</a:t>
            </a:r>
            <a:r>
              <a:rPr lang="en-US" sz="1700" dirty="0"/>
              <a:t> </a:t>
            </a:r>
            <a:r>
              <a:rPr lang="en-US" sz="1700" dirty="0" err="1"/>
              <a:t>anses</a:t>
            </a:r>
            <a:r>
              <a:rPr lang="en-US" sz="1700" dirty="0"/>
              <a:t> å </a:t>
            </a:r>
            <a:r>
              <a:rPr lang="en-US" sz="1700" dirty="0" err="1"/>
              <a:t>være</a:t>
            </a:r>
            <a:r>
              <a:rPr lang="en-US" sz="1700" dirty="0"/>
              <a:t> den </a:t>
            </a:r>
            <a:r>
              <a:rPr lang="en-US" sz="1700" dirty="0" err="1"/>
              <a:t>faktisk</a:t>
            </a:r>
            <a:r>
              <a:rPr lang="en-US" sz="1700" dirty="0"/>
              <a:t> </a:t>
            </a:r>
            <a:r>
              <a:rPr lang="en-US" sz="1700" dirty="0" err="1"/>
              <a:t>nettadressen</a:t>
            </a:r>
            <a:r>
              <a:rPr lang="en-US" sz="1700" dirty="0"/>
              <a:t> </a:t>
            </a:r>
            <a:r>
              <a:rPr lang="en-US" sz="1700" dirty="0" err="1"/>
              <a:t>til</a:t>
            </a:r>
            <a:r>
              <a:rPr lang="en-US" sz="1700" dirty="0"/>
              <a:t> </a:t>
            </a:r>
            <a:r>
              <a:rPr lang="en-US" sz="1700" dirty="0" err="1"/>
              <a:t>klubben</a:t>
            </a:r>
            <a:r>
              <a:rPr lang="en-US" sz="1700" dirty="0" smtClean="0"/>
              <a:t>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nb-NO" sz="1700" dirty="0"/>
              <a:t>Når </a:t>
            </a:r>
            <a:r>
              <a:rPr lang="nb-NO" sz="1700" dirty="0" smtClean="0"/>
              <a:t>man </a:t>
            </a:r>
            <a:r>
              <a:rPr lang="nb-NO" sz="1700" dirty="0"/>
              <a:t>skal gjøre arbeidet med å legge inn innholdet på de nye sidene vil man jobbe på </a:t>
            </a:r>
            <a:r>
              <a:rPr lang="nb-NO" sz="1700" dirty="0" smtClean="0"/>
              <a:t>en URL </a:t>
            </a:r>
            <a:r>
              <a:rPr lang="nb-NO" sz="1700" dirty="0"/>
              <a:t>som kan ansees å være en </a:t>
            </a:r>
            <a:r>
              <a:rPr lang="nb-NO" sz="1700" dirty="0" smtClean="0"/>
              <a:t>midlertidig </a:t>
            </a:r>
            <a:r>
              <a:rPr lang="nb-NO" sz="1700" dirty="0"/>
              <a:t>URL. Adressen er klubbnavn.mysiteshop.com - all informasjon legges inn på denne siden</a:t>
            </a:r>
            <a:r>
              <a:rPr lang="nb-NO" sz="1700" dirty="0" smtClean="0"/>
              <a:t>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nb-NO" sz="1700" dirty="0">
                <a:ea typeface="+mn-ea"/>
              </a:rPr>
              <a:t>Når så </a:t>
            </a:r>
            <a:r>
              <a:rPr lang="nb-NO" sz="1700" dirty="0" smtClean="0">
                <a:ea typeface="+mn-ea"/>
              </a:rPr>
              <a:t>man </a:t>
            </a:r>
            <a:r>
              <a:rPr lang="nb-NO" sz="1700" dirty="0">
                <a:ea typeface="+mn-ea"/>
              </a:rPr>
              <a:t>mener at </a:t>
            </a:r>
            <a:r>
              <a:rPr lang="nb-NO" sz="1700" dirty="0" smtClean="0">
                <a:ea typeface="+mn-ea"/>
              </a:rPr>
              <a:t>nettsiden </a:t>
            </a:r>
            <a:r>
              <a:rPr lang="nb-NO" sz="1700" dirty="0">
                <a:ea typeface="+mn-ea"/>
              </a:rPr>
              <a:t>er klar for lansering vil vi endre klubbnavn.rotary.no til å vise </a:t>
            </a:r>
            <a:r>
              <a:rPr lang="nb-NO" sz="1700" dirty="0" smtClean="0">
                <a:ea typeface="+mn-ea"/>
              </a:rPr>
              <a:t>klubbnavn.mysiteshop.com. De gamle nettsidene vil være tilgjengelig på rkxxxxx.rotary.no der </a:t>
            </a:r>
            <a:r>
              <a:rPr lang="nb-NO" sz="1700" dirty="0" err="1" smtClean="0">
                <a:ea typeface="+mn-ea"/>
              </a:rPr>
              <a:t>xxxxx</a:t>
            </a:r>
            <a:r>
              <a:rPr lang="nb-NO" sz="1700" dirty="0" smtClean="0">
                <a:ea typeface="+mn-ea"/>
              </a:rPr>
              <a:t>=klubbens </a:t>
            </a:r>
            <a:r>
              <a:rPr lang="nb-NO" sz="1700" dirty="0" err="1" smtClean="0">
                <a:ea typeface="+mn-ea"/>
              </a:rPr>
              <a:t>rk</a:t>
            </a:r>
            <a:r>
              <a:rPr lang="nb-NO" sz="1700" dirty="0" smtClean="0">
                <a:ea typeface="+mn-ea"/>
              </a:rPr>
              <a:t> nummer.</a:t>
            </a: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en-US" sz="1700" dirty="0" smtClean="0"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700" dirty="0" smtClean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700" dirty="0" smtClean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700" dirty="0" smtClean="0">
              <a:ea typeface="+mn-ea"/>
            </a:endParaRPr>
          </a:p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700" dirty="0">
              <a:ea typeface="+mn-ea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1600" dirty="0" smtClean="0"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mtClean="0">
                <a:latin typeface="Arial Narrow" pitchFamily="34" charset="0"/>
              </a:rPr>
              <a:t>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295400"/>
            <a:ext cx="7966075" cy="4419600"/>
          </a:xfrm>
        </p:spPr>
        <p:txBody>
          <a:bodyPr lIns="0" tIns="0" rIns="0" bIns="0"/>
          <a:lstStyle/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Midlertidig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URL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til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alle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klubbene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i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distriktet</a:t>
            </a:r>
            <a:endParaRPr lang="en-US" sz="1600" b="1" u="sng" dirty="0" smtClean="0">
              <a:solidFill>
                <a:schemeClr val="accent1"/>
              </a:solidFill>
              <a:ea typeface="+mn-ea"/>
            </a:endParaRP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http://arendal.mysiteshop.com/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http://bo.mysiteshop.com/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http://brevik.mysiteshop.com/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http://farsund.mysiteshop.com/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http://ferder.mysiteshop.com/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http://flekkefjord.mysiteshop.com/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http://gimsoy.mysiteshop.com/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http://grenland.mysiteshop.com/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http://grimstad.mysiteshop.com/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http://grom.mysiteshop.com/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http://holmestrand.mysiteshop.com/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http://horten.mysiteshop.com/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http://jarlsberg.mysiteshop.com/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http://kongsgaard.mysiteshop.com/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http://kragero.mysiteshop.com/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http://kristiansand.mysiteshop.com/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</a:t>
            </a:r>
            <a:r>
              <a:rPr lang="en-US" sz="1100" dirty="0" smtClean="0">
                <a:ea typeface="+mn-ea"/>
              </a:rPr>
              <a:t>://kristiansandost.mysiteshop.com</a:t>
            </a:r>
            <a:r>
              <a:rPr lang="en-US" sz="1100" dirty="0">
                <a:ea typeface="+mn-ea"/>
              </a:rPr>
              <a:t>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http://kristiansandvest.mysiteshop.com/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http://lagendalen.mysiteshop.com/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http://langesund.mysiteshop.com/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>
                <a:ea typeface="+mn-ea"/>
              </a:rPr>
              <a:t>http://larvik.mysiteshop.com</a:t>
            </a:r>
            <a:r>
              <a:rPr lang="en-US" sz="1100" dirty="0" smtClean="0">
                <a:ea typeface="+mn-ea"/>
              </a:rPr>
              <a:t>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r>
              <a:rPr lang="en-US" sz="1100" dirty="0"/>
              <a:t>http://larvikost.mysiteshop.com/</a:t>
            </a:r>
          </a:p>
          <a:p>
            <a:pPr marL="114300" indent="0" eaLnBrk="1" fontAlgn="auto" hangingPunct="1">
              <a:spcAft>
                <a:spcPts val="0"/>
              </a:spcAft>
              <a:buClr>
                <a:schemeClr val="accent1"/>
              </a:buClr>
              <a:buSzPct val="125000"/>
              <a:buFont typeface="Arial" pitchFamily="34" charset="0"/>
              <a:buNone/>
              <a:defRPr/>
            </a:pPr>
            <a:endParaRPr lang="en-US" sz="1000" dirty="0">
              <a:ea typeface="+mn-ea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sz="1600" dirty="0" smtClean="0">
              <a:ea typeface="+mn-ea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3352800" y="1600200"/>
            <a:ext cx="4038600" cy="4681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http://lillesand.mysiteshop.com/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http://lyngdal.mysiteshop.com/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http://mandal.mysiteshop.com/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http://nedenes.mysiteshop.com/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http://notodden.mysiteshop.com/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http://notteroy.mysiteshop.com/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http://porsgrunn.mysiteshop.com/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http://re.mysiteshop.com/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http://risor.mysiteshop.com/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http://sande.mysiteshop.com/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http://sandefjord.mysiteshop.com/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http://sandefjordost.mysiteshop.com/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http://sem.mysiteshop.com/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http://skien.mysiteshop.com/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http://skienvest.mysiteshop.com/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http://stavern.mysiteshop.com/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http://stokke.mysiteshop.com/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http://svelvik.mysiteshop.com/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http://tonsberg.mysiteshop.com/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http://tvedestrand.mysiteshop.com/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http://ulefoss.mysiteshop.com/</a:t>
            </a:r>
          </a:p>
          <a:p>
            <a:pPr marL="1143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25000"/>
              <a:defRPr/>
            </a:pPr>
            <a:r>
              <a:rPr lang="en-US" sz="1100" dirty="0">
                <a:solidFill>
                  <a:srgbClr val="58585A"/>
                </a:solidFill>
                <a:latin typeface="Georgia"/>
                <a:ea typeface="+mn-ea"/>
                <a:cs typeface="Georgia"/>
              </a:rPr>
              <a:t>http://vennesla.mysiteshop.com/</a:t>
            </a:r>
          </a:p>
          <a:p>
            <a:pPr>
              <a:defRPr/>
            </a:pPr>
            <a:endParaRPr lang="nb-NO" sz="1000" dirty="0">
              <a:solidFill>
                <a:srgbClr val="58585A"/>
              </a:solidFill>
              <a:latin typeface="Georgia"/>
              <a:ea typeface="+mn-ea"/>
              <a:cs typeface="Georgi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3"/>
          <p:cNvSpPr>
            <a:spLocks noGrp="1"/>
          </p:cNvSpPr>
          <p:nvPr>
            <p:ph type="ctrTitle"/>
          </p:nvPr>
        </p:nvSpPr>
        <p:spPr bwMode="auto">
          <a:xfrm>
            <a:off x="0" y="2667000"/>
            <a:ext cx="91440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z="3600" dirty="0" err="1" smtClean="0">
                <a:latin typeface="Arial Narrow" pitchFamily="34" charset="0"/>
              </a:rPr>
              <a:t>Hjelp</a:t>
            </a:r>
            <a:r>
              <a:rPr lang="en-US" altLang="nb-NO" sz="3600" dirty="0" smtClean="0">
                <a:latin typeface="Arial Narrow" pitchFamily="34" charset="0"/>
              </a:rPr>
              <a:t> </a:t>
            </a:r>
            <a:r>
              <a:rPr lang="en-US" altLang="nb-NO" sz="3600" dirty="0" err="1" smtClean="0">
                <a:latin typeface="Arial Narrow" pitchFamily="34" charset="0"/>
              </a:rPr>
              <a:t>og</a:t>
            </a:r>
            <a:r>
              <a:rPr lang="en-US" altLang="nb-NO" sz="3600" dirty="0" smtClean="0">
                <a:latin typeface="Arial Narrow" pitchFamily="34" charset="0"/>
              </a:rPr>
              <a:t> </a:t>
            </a:r>
            <a:r>
              <a:rPr lang="en-US" altLang="nb-NO" sz="3600" dirty="0" err="1" smtClean="0">
                <a:latin typeface="Arial Narrow" pitchFamily="34" charset="0"/>
              </a:rPr>
              <a:t>støtte</a:t>
            </a:r>
            <a:endParaRPr lang="en-US" altLang="nb-NO" sz="3600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 err="1" smtClean="0">
                <a:latin typeface="Arial Narrow" pitchFamily="34" charset="0"/>
              </a:rPr>
              <a:t>Hjelp</a:t>
            </a:r>
            <a:r>
              <a:rPr lang="en-US" altLang="nb-NO" dirty="0" smtClean="0">
                <a:latin typeface="Arial Narrow" pitchFamily="34" charset="0"/>
              </a:rPr>
              <a:t> </a:t>
            </a:r>
            <a:r>
              <a:rPr lang="en-US" altLang="nb-NO" dirty="0" err="1" smtClean="0">
                <a:latin typeface="Arial Narrow" pitchFamily="34" charset="0"/>
              </a:rPr>
              <a:t>og</a:t>
            </a:r>
            <a:r>
              <a:rPr lang="en-US" altLang="nb-NO" dirty="0" smtClean="0">
                <a:latin typeface="Arial Narrow" pitchFamily="34" charset="0"/>
              </a:rPr>
              <a:t> </a:t>
            </a:r>
            <a:r>
              <a:rPr lang="en-US" altLang="nb-NO" dirty="0" err="1" smtClean="0">
                <a:latin typeface="Arial Narrow" pitchFamily="34" charset="0"/>
              </a:rPr>
              <a:t>støtte</a:t>
            </a:r>
            <a:endParaRPr lang="en-US" altLang="nb-NO" dirty="0" smtClean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295400"/>
            <a:ext cx="7966075" cy="4419600"/>
          </a:xfrm>
        </p:spPr>
        <p:txBody>
          <a:bodyPr lIns="0" tIns="0" rIns="0" bIns="0"/>
          <a:lstStyle/>
          <a:p>
            <a:pPr marL="0" indent="0" eaLnBrk="1" fontAlgn="auto" hangingPunct="1">
              <a:spcAft>
                <a:spcPts val="300"/>
              </a:spcAft>
              <a:buFont typeface="Arial"/>
              <a:buNone/>
              <a:defRPr/>
            </a:pP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Hjelp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og</a:t>
            </a:r>
            <a:r>
              <a:rPr lang="en-US" sz="1600" b="1" dirty="0" smtClean="0">
                <a:solidFill>
                  <a:schemeClr val="accent1"/>
                </a:solidFill>
                <a:ea typeface="+mn-ea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ea typeface="+mn-ea"/>
              </a:rPr>
              <a:t>støtte</a:t>
            </a:r>
            <a:endParaRPr lang="en-US" sz="1600" b="1" u="sng" dirty="0" smtClean="0">
              <a:solidFill>
                <a:schemeClr val="accent1"/>
              </a:solidFill>
              <a:ea typeface="+mn-ea"/>
            </a:endParaRP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err="1" smtClean="0">
                <a:ea typeface="+mn-ea"/>
              </a:rPr>
              <a:t>Brukerveiledninger</a:t>
            </a:r>
            <a:r>
              <a:rPr lang="en-US" sz="1700" dirty="0" smtClean="0">
                <a:ea typeface="+mn-ea"/>
              </a:rPr>
              <a:t> – support.rotary.no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smtClean="0">
                <a:ea typeface="+mn-ea"/>
              </a:rPr>
              <a:t>1. </a:t>
            </a:r>
            <a:r>
              <a:rPr lang="en-US" sz="1700" dirty="0" err="1" smtClean="0">
                <a:ea typeface="+mn-ea"/>
              </a:rPr>
              <a:t>linje</a:t>
            </a:r>
            <a:r>
              <a:rPr lang="en-US" sz="1700" dirty="0" smtClean="0">
                <a:ea typeface="+mn-ea"/>
              </a:rPr>
              <a:t> - CICO </a:t>
            </a:r>
            <a:r>
              <a:rPr lang="en-US" sz="1700" dirty="0" err="1" smtClean="0">
                <a:ea typeface="+mn-ea"/>
              </a:rPr>
              <a:t>i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klubben</a:t>
            </a:r>
            <a:r>
              <a:rPr lang="en-US" sz="1700" dirty="0" smtClean="0">
                <a:ea typeface="+mn-ea"/>
              </a:rPr>
              <a:t>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smtClean="0">
                <a:ea typeface="+mn-ea"/>
              </a:rPr>
              <a:t>2. </a:t>
            </a:r>
            <a:r>
              <a:rPr lang="en-US" sz="1700" dirty="0" err="1" smtClean="0">
                <a:ea typeface="+mn-ea"/>
              </a:rPr>
              <a:t>linje</a:t>
            </a:r>
            <a:r>
              <a:rPr lang="en-US" sz="1700" dirty="0">
                <a:ea typeface="+mn-ea"/>
              </a:rPr>
              <a:t> </a:t>
            </a:r>
            <a:r>
              <a:rPr lang="en-US" sz="1700" dirty="0" smtClean="0">
                <a:ea typeface="+mn-ea"/>
              </a:rPr>
              <a:t>- DICO</a:t>
            </a:r>
            <a:br>
              <a:rPr lang="en-US" sz="1700" dirty="0" smtClean="0">
                <a:ea typeface="+mn-ea"/>
              </a:rPr>
            </a:br>
            <a:r>
              <a:rPr lang="en-US" sz="1700" dirty="0" smtClean="0">
                <a:ea typeface="+mn-ea"/>
              </a:rPr>
              <a:t>	E-post: </a:t>
            </a:r>
            <a:r>
              <a:rPr lang="en-US" sz="1700" dirty="0" smtClean="0">
                <a:ea typeface="+mn-ea"/>
                <a:hlinkClick r:id="rId3"/>
              </a:rPr>
              <a:t>dico2290@rotary.no</a:t>
            </a:r>
            <a:r>
              <a:rPr lang="en-US" sz="1700" dirty="0" smtClean="0">
                <a:ea typeface="+mn-ea"/>
              </a:rPr>
              <a:t/>
            </a:r>
            <a:br>
              <a:rPr lang="en-US" sz="1700" dirty="0" smtClean="0">
                <a:ea typeface="+mn-ea"/>
              </a:rPr>
            </a:br>
            <a:r>
              <a:rPr lang="en-US" sz="1700" dirty="0" smtClean="0">
                <a:ea typeface="+mn-ea"/>
              </a:rPr>
              <a:t>	</a:t>
            </a:r>
            <a:r>
              <a:rPr lang="en-US" sz="1700" dirty="0" err="1" smtClean="0">
                <a:ea typeface="+mn-ea"/>
              </a:rPr>
              <a:t>Tlf</a:t>
            </a:r>
            <a:r>
              <a:rPr lang="en-US" sz="1700" dirty="0" smtClean="0">
                <a:ea typeface="+mn-ea"/>
              </a:rPr>
              <a:t>: 95025478 (</a:t>
            </a:r>
            <a:r>
              <a:rPr lang="en-US" sz="1700" dirty="0" err="1" smtClean="0">
                <a:ea typeface="+mn-ea"/>
              </a:rPr>
              <a:t>ikke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tilgjengelig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på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hverdager</a:t>
            </a:r>
            <a:r>
              <a:rPr lang="en-US" sz="1700" dirty="0" smtClean="0">
                <a:ea typeface="+mn-ea"/>
              </a:rPr>
              <a:t> </a:t>
            </a:r>
            <a:r>
              <a:rPr lang="en-US" sz="1700" dirty="0" err="1" smtClean="0">
                <a:ea typeface="+mn-ea"/>
              </a:rPr>
              <a:t>før</a:t>
            </a:r>
            <a:r>
              <a:rPr lang="en-US" sz="1700" dirty="0" smtClean="0">
                <a:ea typeface="+mn-ea"/>
              </a:rPr>
              <a:t> 17:00).</a:t>
            </a:r>
          </a:p>
          <a:p>
            <a:pPr marL="339725" indent="-225425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r>
              <a:rPr lang="en-US" sz="1700" dirty="0" smtClean="0">
                <a:ea typeface="+mn-ea"/>
              </a:rPr>
              <a:t>3. </a:t>
            </a:r>
            <a:r>
              <a:rPr lang="en-US" sz="1700" dirty="0" err="1" smtClean="0">
                <a:ea typeface="+mn-ea"/>
              </a:rPr>
              <a:t>linje</a:t>
            </a:r>
            <a:r>
              <a:rPr lang="en-US" sz="1700" dirty="0" smtClean="0">
                <a:ea typeface="+mn-ea"/>
              </a:rPr>
              <a:t> support@rotary.no</a:t>
            </a:r>
            <a:endParaRPr lang="en-US" sz="1600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30044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3"/>
          <p:cNvSpPr>
            <a:spLocks noGrp="1"/>
          </p:cNvSpPr>
          <p:nvPr>
            <p:ph type="ctrTitle"/>
          </p:nvPr>
        </p:nvSpPr>
        <p:spPr bwMode="auto">
          <a:xfrm>
            <a:off x="0" y="2667000"/>
            <a:ext cx="91440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z="3600" smtClean="0">
                <a:latin typeface="Arial Narrow" pitchFamily="34" charset="0"/>
              </a:rPr>
              <a:t>Veien videre…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19218</TotalTime>
  <Words>469</Words>
  <Application>Microsoft Office PowerPoint</Application>
  <PresentationFormat>Skjermfremvisning (4:3)</PresentationFormat>
  <Paragraphs>119</Paragraphs>
  <Slides>13</Slides>
  <Notes>13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13</vt:i4>
      </vt:variant>
    </vt:vector>
  </HeadingPairs>
  <TitlesOfParts>
    <vt:vector size="25" baseType="lpstr">
      <vt:lpstr>MS PGothic</vt:lpstr>
      <vt:lpstr>MS PGothic</vt:lpstr>
      <vt:lpstr>Arial</vt:lpstr>
      <vt:lpstr>Arial Narrow</vt:lpstr>
      <vt:lpstr>Arial Narrow Bold</vt:lpstr>
      <vt:lpstr>Calibri</vt:lpstr>
      <vt:lpstr>Georgia</vt:lpstr>
      <vt:lpstr>Wingdings</vt:lpstr>
      <vt:lpstr>ヒラギノ角ゴ Pro W3</vt:lpstr>
      <vt:lpstr>Communications_white</vt:lpstr>
      <vt:lpstr>Custom Design</vt:lpstr>
      <vt:lpstr>2_Custom Design</vt:lpstr>
      <vt:lpstr>PowerPoint-presentasjon</vt:lpstr>
      <vt:lpstr>Status</vt:lpstr>
      <vt:lpstr>Status</vt:lpstr>
      <vt:lpstr>Status</vt:lpstr>
      <vt:lpstr>Status</vt:lpstr>
      <vt:lpstr>Status</vt:lpstr>
      <vt:lpstr>Hjelp og støtte</vt:lpstr>
      <vt:lpstr>Hjelp og støtte</vt:lpstr>
      <vt:lpstr>Veien videre…</vt:lpstr>
      <vt:lpstr>Veien videre…</vt:lpstr>
      <vt:lpstr>Veien videre…</vt:lpstr>
      <vt:lpstr>Veien videre…</vt:lpstr>
      <vt:lpstr>PowerPoint-presentasjon</vt:lpstr>
    </vt:vector>
  </TitlesOfParts>
  <Company>Rotary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Tor Endre</cp:lastModifiedBy>
  <cp:revision>664</cp:revision>
  <cp:lastPrinted>2013-04-11T19:55:04Z</cp:lastPrinted>
  <dcterms:created xsi:type="dcterms:W3CDTF">2010-04-16T20:11:30Z</dcterms:created>
  <dcterms:modified xsi:type="dcterms:W3CDTF">2015-01-20T22:34:44Z</dcterms:modified>
</cp:coreProperties>
</file>